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 id="378" r:id="rId84"/>
    <p:sldId id="374" r:id="rId85"/>
    <p:sldId id="352" r:id="rId86"/>
    <p:sldId id="349" r:id="rId87"/>
    <p:sldId id="379" r:id="rId88"/>
    <p:sldId id="368" r:id="rId89"/>
    <p:sldId id="369" r:id="rId90"/>
    <p:sldId id="350" r:id="rId91"/>
    <p:sldId id="351" r:id="rId92"/>
    <p:sldId id="370" r:id="rId93"/>
    <p:sldId id="371" r:id="rId94"/>
    <p:sldId id="353" r:id="rId95"/>
    <p:sldId id="354" r:id="rId96"/>
    <p:sldId id="355" r:id="rId97"/>
    <p:sldId id="358" r:id="rId98"/>
    <p:sldId id="356" r:id="rId99"/>
    <p:sldId id="376" r:id="rId100"/>
    <p:sldId id="357" r:id="rId101"/>
    <p:sldId id="377" r:id="rId102"/>
    <p:sldId id="360" r:id="rId103"/>
    <p:sldId id="361" r:id="rId104"/>
    <p:sldId id="373" r:id="rId105"/>
    <p:sldId id="362" r:id="rId106"/>
    <p:sldId id="359" r:id="rId107"/>
    <p:sldId id="367" r:id="rId108"/>
    <p:sldId id="363" r:id="rId109"/>
    <p:sldId id="364" r:id="rId110"/>
    <p:sldId id="366" r:id="rId111"/>
    <p:sldId id="365"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 name="Broadway and Rabbit in Anger: Act I" id="{7A791DCB-134A-1C4E-8EC3-2CAEBA1C8C7E}">
          <p14:sldIdLst>
            <p14:sldId id="378"/>
            <p14:sldId id="374"/>
            <p14:sldId id="352"/>
            <p14:sldId id="349"/>
            <p14:sldId id="379"/>
            <p14:sldId id="368"/>
            <p14:sldId id="369"/>
            <p14:sldId id="350"/>
            <p14:sldId id="351"/>
            <p14:sldId id="370"/>
            <p14:sldId id="371"/>
          </p14:sldIdLst>
        </p14:section>
        <p14:section name="Act II: The Channeling" id="{DBBD9920-8B6D-2740-892C-0364B86E705C}">
          <p14:sldIdLst>
            <p14:sldId id="353"/>
            <p14:sldId id="354"/>
            <p14:sldId id="355"/>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63"/>
            <p14:sldId id="364"/>
            <p14:sldId id="366"/>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3"/>
    <p:restoredTop sz="54725"/>
  </p:normalViewPr>
  <p:slideViewPr>
    <p:cSldViewPr snapToGrid="0">
      <p:cViewPr varScale="1">
        <p:scale>
          <a:sx n="84" d="100"/>
          <a:sy n="84" d="100"/>
        </p:scale>
        <p:origin x="2296" y="192"/>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talking about a messaging system we’ve built at </a:t>
            </a:r>
            <a:r>
              <a:rPr lang="en-US" dirty="0" err="1"/>
              <a:t>GetThru</a:t>
            </a:r>
            <a:r>
              <a:rPr lang="en-US" dirty="0"/>
              <a: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with multiple processes underneath it, so were spinning up tens of thousands of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100</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101</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created several new tickets to address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102</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And this includes your infrastructure. 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a:p>
            <a:endParaRPr lang="en-US" dirty="0"/>
          </a:p>
          <a:p>
            <a:r>
              <a:rPr lang="en-US" dirty="0"/>
              <a:t>And we're far from perfect on this. I'm still learning new things about DD every week. But your team needs to understand what they can do and how they ingest data. This will prevent you from overwhelming your agents and give you the observability of your system that you need.</a:t>
            </a:r>
          </a:p>
        </p:txBody>
      </p:sp>
      <p:sp>
        <p:nvSpPr>
          <p:cNvPr id="4" name="Slide Number Placeholder 3"/>
          <p:cNvSpPr>
            <a:spLocks noGrp="1"/>
          </p:cNvSpPr>
          <p:nvPr>
            <p:ph type="sldNum" sz="quarter" idx="5"/>
          </p:nvPr>
        </p:nvSpPr>
        <p:spPr/>
        <p:txBody>
          <a:bodyPr/>
          <a:lstStyle/>
          <a:p>
            <a:fld id="{86476D5D-C546-FD40-8748-3052466A4141}" type="slidenum">
              <a:rPr lang="en-US" smtClean="0"/>
              <a:t>103</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104</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105</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106</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a:p>
            <a:endParaRPr lang="en-US" dirty="0"/>
          </a:p>
          <a:p>
            <a:r>
              <a:rPr lang="en-US" dirty="0"/>
              <a:t>Let's say process A get a named channel through AMQP. We can see the PID of this channel here. Process B also gets a channel with the same name. We can see that it has the same PID. This is the same channel being shared across processes.</a:t>
            </a:r>
          </a:p>
          <a:p>
            <a:endParaRPr lang="en-US" dirty="0"/>
          </a:p>
          <a:p>
            <a:r>
              <a:rPr lang="en-US" dirty="0"/>
              <a:t>Process A performs an action on the named channel that causes the channel to be closed. One example of this is attempting to get the status of a queue that does not exist. This will cause the underlying channel to be closed.</a:t>
            </a:r>
          </a:p>
          <a:p>
            <a:endParaRPr lang="en-US" dirty="0"/>
          </a:p>
          <a:p>
            <a:r>
              <a:rPr lang="en-US" dirty="0"/>
              <a:t>Process A can see that something went wrong and that the channel is closed. Process B can not. It won't know that the channel is closed until it tries to perform an operation on the channel.</a:t>
            </a:r>
          </a:p>
          <a:p>
            <a:endParaRPr lang="en-US" dirty="0"/>
          </a:p>
          <a:p>
            <a:r>
              <a:rPr lang="en-US" dirty="0"/>
              <a:t>AMQP does reestablish the channel, but it is a new channel with a new PID. You have to get the named channel again through the AMQP library to get the new channel.</a:t>
            </a:r>
          </a:p>
          <a:p>
            <a:endParaRPr lang="en-US" dirty="0"/>
          </a:p>
          <a:p>
            <a:r>
              <a:rPr lang="en-US" dirty="0"/>
              <a:t>At time of writing, we haven't fixed this yet. It's probably the highest priority bug left in our system. We're pretty sure it leads to sudden bursts of errors we sometimes see. Many processes have a reference to the same channel. One process performs an operation that causes the channel to close and then all the other processes continue trying to use it.</a:t>
            </a:r>
          </a:p>
          <a:p>
            <a:endParaRPr lang="en-US" dirty="0"/>
          </a:p>
          <a:p>
            <a:r>
              <a:rPr lang="en-US" dirty="0"/>
              <a:t>The solution is simple. Do not share channels across processes. Each process should have separate channels.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 We can probably create a channel by name still, but that name will be unique to each process. The trick will be closing down the channel when the processor closes to avoid leaking channels.</a:t>
            </a:r>
          </a:p>
        </p:txBody>
      </p:sp>
      <p:sp>
        <p:nvSpPr>
          <p:cNvPr id="4" name="Slide Number Placeholder 3"/>
          <p:cNvSpPr>
            <a:spLocks noGrp="1"/>
          </p:cNvSpPr>
          <p:nvPr>
            <p:ph type="sldNum" sz="quarter" idx="5"/>
          </p:nvPr>
        </p:nvSpPr>
        <p:spPr/>
        <p:txBody>
          <a:bodyPr/>
          <a:lstStyle/>
          <a:p>
            <a:fld id="{86476D5D-C546-FD40-8748-3052466A4141}" type="slidenum">
              <a:rPr lang="en-US" smtClean="0"/>
              <a:t>107</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our channel explosion incident, we brainstormed tools that would have been useful for future incidents like that. A big one was our need for circuit breakers in the SC. We needed to be able to turn the entire thing off or individual stages.</a:t>
            </a:r>
          </a:p>
          <a:p>
            <a:endParaRPr lang="en-US" dirty="0"/>
          </a:p>
          <a:p>
            <a:r>
              <a:rPr lang="en-US" dirty="0"/>
              <a:t>In the case of that incident, our UI optimistically updates, so users were not aware that messages were not being sent until they refreshed their screen. The odds of a user doing this during their normal work are low.</a:t>
            </a:r>
          </a:p>
          <a:p>
            <a:endParaRPr lang="en-US" dirty="0"/>
          </a:p>
          <a:p>
            <a:r>
              <a:rPr lang="en-US" dirty="0"/>
              <a:t>This is because the messages are not persisted to our DB until bulk insert, the first stage of the pipeline. If we had been able to turn off all other stages of the pipeline, we might have been able to continue bulk ingesting messages while we diagnosed what was going on with other parts of the system. Messages would have been bulk ingested and then published to the correct campaign queues. They could have just hung out there while we debugged.</a:t>
            </a:r>
          </a:p>
          <a:p>
            <a:endParaRPr lang="en-US" dirty="0"/>
          </a:p>
          <a:p>
            <a:r>
              <a:rPr lang="en-US" dirty="0"/>
              <a:t>Another advantage of this is that our send message stage depends on a third party integration. We call a third party API to send our text messages. And third party APIs can go down. Having a way to trip the circuit breaker to shut down the send message stage would have been very valuable. For many reasons, it's not easy to transfer traffic within a campaign from one provider to another, but at least we can stop spamming the system with retry errors while we wait for them to come back up. We do exponential backoff on those retries, but if volume is heavy, that's still a lot of retries for messages that we know can't go out right now. Don't thrash when you don't have to.</a:t>
            </a:r>
          </a:p>
          <a:p>
            <a:endParaRPr lang="en-US" dirty="0"/>
          </a:p>
          <a:p>
            <a:r>
              <a:rPr lang="en-US" dirty="0"/>
              <a:t>In the worst case scenario, we could automatically trip the breaker. We know what percentage of our API calls to our providers are failing. If the percentage is high, we could trip the breaker and watch for the API to come back up.</a:t>
            </a:r>
          </a:p>
          <a:p>
            <a:endParaRPr lang="en-US" dirty="0"/>
          </a:p>
          <a:p>
            <a:r>
              <a:rPr lang="en-US" dirty="0"/>
              <a:t>This is something we would love to have before the 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108</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The options here are</a:t>
            </a:r>
          </a:p>
          <a:p>
            <a:r>
              <a:rPr lang="en-US" dirty="0"/>
              <a:t>- All of it</a:t>
            </a:r>
          </a:p>
          <a:p>
            <a:r>
              <a:rPr lang="en-US" dirty="0"/>
              <a:t>- Some of it</a:t>
            </a:r>
          </a:p>
          <a:p>
            <a:r>
              <a:rPr lang="en-US" dirty="0"/>
              <a:t>- There can only be one</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The most expensive things we do are make external API calls and bulk persist to our DB. Both of these are IO bound operations.</a:t>
            </a:r>
          </a:p>
          <a:p>
            <a:endParaRPr lang="en-US" dirty="0"/>
          </a:p>
          <a:p>
            <a:r>
              <a:rPr lang="en-US" dirty="0"/>
              <a:t>This is another case where we probably need to use these libraries in anger to learn the intricacies of using each in production. It's another opportunity to drastically lower the number of channels and consumers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109</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a:t>
            </a:r>
            <a:r>
              <a:rPr lang="en-US"/>
              <a:t>this information, </a:t>
            </a:r>
            <a:r>
              <a:rPr lang="en-US" dirty="0"/>
              <a:t>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110</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The separation between Broadway and </a:t>
            </a:r>
            <a:r>
              <a:rPr lang="en-US" dirty="0" err="1"/>
              <a:t>GenStage</a:t>
            </a:r>
            <a:r>
              <a:rPr lang="en-US" dirty="0"/>
              <a:t> itself was particularly confusing to me at first. The Broadway docs themselves can be pretty confusing until you have a basic understanding of </a:t>
            </a:r>
            <a:r>
              <a:rPr lang="en-US" dirty="0" err="1"/>
              <a:t>GenStage</a:t>
            </a:r>
            <a:r>
              <a:rPr lang="en-US" dirty="0"/>
              <a:t>.</a:t>
            </a:r>
          </a:p>
          <a:p>
            <a:endParaRPr lang="en-US" dirty="0"/>
          </a:p>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a:p>
            <a:r>
              <a:rPr lang="en-US" dirty="0"/>
              <a:t>One of the biggest pain points for us right now is the sheer number of queues and consumers we have in our system. Most of those do absolutely nothing 99% of the time. If we could improve that with our own </a:t>
            </a:r>
            <a:r>
              <a:rPr lang="en-US" dirty="0" err="1"/>
              <a:t>GenStage</a:t>
            </a:r>
            <a:r>
              <a:rPr lang="en-US" dirty="0"/>
              <a:t> pipeline without Broadway, that would be a big win.</a:t>
            </a:r>
          </a:p>
          <a:p>
            <a:endParaRPr lang="en-US" dirty="0"/>
          </a:p>
          <a:p>
            <a:r>
              <a:rPr lang="en-US" dirty="0"/>
              <a:t>I think there is fertile grounds for exploration here. It's also possible that our work combining DLQs, simplifying retries, and auto-archiving campaigns is already enough. The current system has a simple elegance to it in how it spins up consumers when a campaign opens. All of these other options trade that elegance for complexity in how we manage consumers in queues. The benefit is potentially fewer consumers and queues overall. There are interesting tradeoffs to explore here.</a:t>
            </a:r>
          </a:p>
        </p:txBody>
      </p:sp>
      <p:sp>
        <p:nvSpPr>
          <p:cNvPr id="4" name="Slide Number Placeholder 3"/>
          <p:cNvSpPr>
            <a:spLocks noGrp="1"/>
          </p:cNvSpPr>
          <p:nvPr>
            <p:ph type="sldNum" sz="quarter" idx="5"/>
          </p:nvPr>
        </p:nvSpPr>
        <p:spPr/>
        <p:txBody>
          <a:bodyPr/>
          <a:lstStyle/>
          <a:p>
            <a:fld id="{86476D5D-C546-FD40-8748-3052466A4141}" type="slidenum">
              <a:rPr lang="en-US" smtClean="0"/>
              <a:t>111</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a:p>
            <a:endParaRPr lang="en-US" dirty="0"/>
          </a:p>
          <a:p>
            <a:r>
              <a:rPr lang="en-US" dirty="0"/>
              <a:t>In fact, this is exactly the problem we ran into with our old system. We’ve had situations where we spam retries. It’s a pretty helpless feeling to see it happening in production and not having good tooling to deal with it.</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and the front end was fully converted to Live View in 2023. By Elixir standards, our code base is pretty old.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Verk is now unmaintained and lacks good observability. We talked about forking Verk and maintaining it ourselves, but it would have been a non-trivial amount of work to add the features we needed.</a:t>
            </a:r>
          </a:p>
          <a:p>
            <a:endParaRPr lang="en-US" dirty="0"/>
          </a:p>
          <a:p>
            <a:r>
              <a:rPr lang="en-US" dirty="0"/>
              <a:t>Our old system shoved all the logic to send a message into one Verk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release groups. This dashboard lets us easily turn the Super Collider on or off for various groups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a:p>
            <a:endParaRPr lang="en-US" dirty="0"/>
          </a:p>
          <a:p>
            <a:r>
              <a:rPr lang="en-US" dirty="0"/>
              <a:t>Even at this point though, it’s considerably better than what we could do in our legacy system, where we had no ability to shut off parts of the system when it was misbehaving. Debugging issues in production was a fraught experience.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 It wasn't a panacea though. For example, we missed on the segment rate limiting. Ideally, we would have caught that in the ADR process. There are lots of philosophies out there on how detailed ADRs need to be. I recommend starting on the lighter end and adding more detail as needed.</a:t>
            </a:r>
          </a:p>
          <a:p>
            <a:endParaRPr lang="en-US" dirty="0"/>
          </a:p>
          <a:p>
            <a:r>
              <a:rPr lang="en-US" dirty="0"/>
              <a:t>Our new pipeline is much easier to unit test than the old system. Stages are completely isolated from each other and we’ve structured our modules to make the core business logic testable without any dependency on Broadway.</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 I constantly referenced our documentation while putting together this talk.</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We’ve been very happy with Rabbit so far. 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a:p>
            <a:endParaRPr lang="en-US" dirty="0"/>
          </a:p>
          <a:p>
            <a:r>
              <a:rPr lang="en-US" dirty="0"/>
              <a:t>And finally, we continue to love Elixir. We have a small team of 6. Over the past 6 or 7 months of building this, only 1-2 engineers were working on it at any one time. That’s not a lot of engineering effort for such a complicated system. More than we anticipated, but much less than in other orgs.</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While our unit testing is much better, we struggled to write comprehensive automated tests for parts of the system due to the dependency on RabbitMQ. We would benefit a lot from starting to look at system level tests of various scenarios of messages going through the entire pipeline.</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during development. If you want a more thorough breakdown, I encourage you to check out a previous version of this talk that I gave at Stir Trek back in May before the we had started rolling the system out. It’s available on YouTube.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Our customers are segmented into release groups, but this wasn’t even in a full one. It was just a subset of one of the planned release groups. And that went well. We found a few bugs and quickly fixed them. Our customers were finally sending messages through the Super Collider! It was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you can only send text messages at certain hours is that we have late night windows where the system is essentially unused. We have a window from when texting ends on the west coast and before it starts in the UK.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 It had gone onto the back burner as something we should investigate eventually.</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the default behavior of the Broadway RabbitMQ producer. While the default way connections and channels are managed by the producer for apps with a limited number of consumers is fine, it is not fine for an app with thousands of consumers. This is because the default pool strategy is not to use a pool. Each producer creates a new connection with a single channel. This gives you a 1-to-1 ratio of connections to channels. That is very much against the RabbitMQ recommendation to create few connections with many channels.</a:t>
            </a:r>
          </a:p>
          <a:p>
            <a:endParaRPr lang="en-US" dirty="0"/>
          </a:p>
          <a:p>
            <a:r>
              <a:rPr lang="en-US" dirty="0"/>
              <a:t>Given all the consumers we attempted to create for each </a:t>
            </a:r>
            <a:r>
              <a:rPr lang="en-US" dirty="0" err="1"/>
              <a:t>GetThru</a:t>
            </a:r>
            <a:r>
              <a:rPr lang="en-US" dirty="0"/>
              <a:t> campaign and the corresponding carrier consumers, we attempted to create almost 12K connections to our poor Rabbit cluster.</a:t>
            </a:r>
          </a:p>
          <a:p>
            <a:endParaRPr lang="en-US" dirty="0"/>
          </a:p>
          <a:p>
            <a:r>
              <a:rPr lang="en-US" dirty="0"/>
              <a:t>There are some existing libraries out there, but we decided to roll our own fix. On application startup, we create a connection to Rabbit for each BEAM scheduler. By default, there are two schedulers per core. We have 16 core machines in our k8s cluster, so each node opens 32 connections to Rabbit. When checking out a channel, each producer gets the connection for its scheduler and then opens a channel. When checking the channel in, it just closes it.</a:t>
            </a:r>
          </a:p>
          <a:p>
            <a:endParaRPr lang="en-US" dirty="0"/>
          </a:p>
          <a:p>
            <a:r>
              <a:rPr lang="en-US" dirty="0"/>
              <a:t>On the plus side, the Broadway RabbitMQ producer is incredibly resilient. In trying to find the root cause for another incident, we tried to get it to leak channels in various ways by killing processes and supervisors. No matter how we tried, we couldn’t get it to leak channels. It consistently called our custom pool to check channels in no matter how we tried to break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tweak we quickly learned after trying to turn it on for the first release group was that it needed to be throttled. Without a throttle, we were trying to create thousands of queues all at once in Rabbit.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Throttle your queue creation in Rabbit.</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 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p:txBody>
      </p:sp>
      <p:sp>
        <p:nvSpPr>
          <p:cNvPr id="4" name="Slide Number Placeholder 3"/>
          <p:cNvSpPr>
            <a:spLocks noGrp="1"/>
          </p:cNvSpPr>
          <p:nvPr>
            <p:ph type="sldNum" sz="quarter" idx="5"/>
          </p:nvPr>
        </p:nvSpPr>
        <p:spPr/>
        <p:txBody>
          <a:bodyPr/>
          <a:lstStyle/>
          <a:p>
            <a:fld id="{86476D5D-C546-FD40-8748-3052466A4141}" type="slidenum">
              <a:rPr lang="en-US" smtClean="0"/>
              <a:t>88</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recovering from the incident and implementing a reasonable channel pooling strategy, we were able to successfully turn on the Super Collider for our first release group. While we didn’t run into any large incidents again with this release group, we did have a number of smaller issues to address.</a:t>
            </a:r>
          </a:p>
          <a:p>
            <a:endParaRPr lang="en-US" dirty="0"/>
          </a:p>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a:p>
            <a:r>
              <a:rPr lang="en-US" dirty="0"/>
              <a:t>AMQP lets you register a handler for this. The problem is that our code expected this to return an error. Publishing with the mandatory flag to a non-existent queue returns `:ok` and then the return handler gets called if you've registered one.</a:t>
            </a:r>
          </a:p>
          <a:p>
            <a:endParaRPr lang="en-US" dirty="0"/>
          </a:p>
          <a:p>
            <a:r>
              <a:rPr lang="en-US" dirty="0"/>
              <a:t>Instead of implementing this handler and dealing with what is now an asynchronous publish operation, we went with a solution in Rabbit itself. 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p:txBody>
      </p:sp>
      <p:sp>
        <p:nvSpPr>
          <p:cNvPr id="4" name="Slide Number Placeholder 3"/>
          <p:cNvSpPr>
            <a:spLocks noGrp="1"/>
          </p:cNvSpPr>
          <p:nvPr>
            <p:ph type="sldNum" sz="quarter" idx="5"/>
          </p:nvPr>
        </p:nvSpPr>
        <p:spPr/>
        <p:txBody>
          <a:bodyPr/>
          <a:lstStyle/>
          <a:p>
            <a:fld id="{86476D5D-C546-FD40-8748-3052466A4141}" type="slidenum">
              <a:rPr lang="en-US" smtClean="0"/>
              <a:t>89</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and you need to be careful about it. It's a terrible feeling to see your system melting down and your dashboards stop working because you're sending so much telemetry that your Datadog agent can't keep up.</a:t>
            </a:r>
          </a:p>
          <a:p>
            <a:endParaRPr lang="en-US" dirty="0"/>
          </a:p>
          <a:p>
            <a:r>
              <a:rPr lang="en-US" dirty="0"/>
              <a:t>One thing on our </a:t>
            </a:r>
            <a:r>
              <a:rPr lang="en-US" dirty="0" err="1"/>
              <a:t>todo</a:t>
            </a:r>
            <a:r>
              <a:rPr lang="en-US" dirty="0"/>
              <a:t> list is to split our telemetry into two different agents that run inside of k8s. One agent will be for metrics and one will be for everything else.</a:t>
            </a:r>
          </a:p>
          <a:p>
            <a:endParaRPr lang="en-US" dirty="0"/>
          </a:p>
          <a:p>
            <a:r>
              <a:rPr lang="en-US" dirty="0"/>
              <a:t>Why would we want this split? The basic issue is that we rely on metrics to give us an understanding of the state of our system. And when the system starts melting down, we want to keep getting those metrics in Datadog. During an incident your system may be spewing out so many error logs that your ingestion agent just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Originally, we were logging the entire pipeline message at every stage in the pipeline. Twice. Then some stages had additional logging as well. Additionally, we were sending multiple traces in every stage and some stages were sending some metrics as well. This was primarily around actually sending a text message through a provider, retrying, or giving up.</a:t>
            </a:r>
          </a:p>
          <a:p>
            <a:endParaRPr lang="en-US" dirty="0"/>
          </a:p>
          <a:p>
            <a:r>
              <a:rPr lang="en-US" dirty="0"/>
              <a:t>Each US message going through our pipeline went through the following stages.</a:t>
            </a:r>
          </a:p>
          <a:p>
            <a:r>
              <a:rPr lang="en-US" dirty="0"/>
              <a:t>- bulk ingest (very little logging for a batch)</a:t>
            </a:r>
          </a:p>
          <a:p>
            <a:r>
              <a:rPr lang="en-US" dirty="0"/>
              <a:t>- campaign</a:t>
            </a:r>
          </a:p>
          <a:p>
            <a:r>
              <a:rPr lang="en-US" dirty="0"/>
              <a:t>- carrier</a:t>
            </a:r>
          </a:p>
          <a:p>
            <a:r>
              <a:rPr lang="en-US" dirty="0"/>
              <a:t>- bulk update</a:t>
            </a:r>
          </a:p>
          <a:p>
            <a:r>
              <a:rPr lang="en-US" dirty="0"/>
              <a:t>- side effects</a:t>
            </a:r>
          </a:p>
          <a:p>
            <a:endParaRPr lang="en-US" dirty="0"/>
          </a:p>
          <a:p>
            <a:r>
              <a:rPr lang="en-US" dirty="0"/>
              <a:t>The campaign, carrier, and side effects stages all logged a lot. That meant that every text message we sent was logging at least six separate times (and probably more). It was sending upwards of 20 traces. And it was logging a few metrics.</a:t>
            </a:r>
          </a:p>
          <a:p>
            <a:endParaRPr lang="en-US" dirty="0"/>
          </a:p>
          <a:p>
            <a:r>
              <a:rPr lang="en-US" dirty="0"/>
              <a:t>This is all compounded by our traffic being very bursty. A very common usage pattern for us is low traffic with spikes as a customer launches a large campaign and sends all of their initial messages. That means we can get lag in our DD agents when they get a burst of traffic. 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90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For some carriers, this varies depending on a number of factors. This means that we need to get those rate limits from TCR.</a:t>
            </a:r>
          </a:p>
          <a:p>
            <a:endParaRPr lang="en-US" dirty="0"/>
          </a:p>
          <a:p>
            <a:r>
              <a:rPr lang="en-US" dirty="0"/>
              <a:t>The issue is that the TCR API has its own rate limit. We enforce this through Hammer.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 The problem was that our usage of this cache was wildly different than the legacy system. On node startup, we startup many TCR consumers. Every single consumer checked the cache for this rate limit. On startup, nothing was cached yet. When campaigns opened, the hit rate was low because of the low TTL. And on a cache miss, we made an API call to TCR. Our TCR API rate limit is 20 calls/second. This was a problem. We were way over that.</a:t>
            </a:r>
          </a:p>
          <a:p>
            <a:endParaRPr lang="en-US" dirty="0"/>
          </a:p>
          <a:p>
            <a:r>
              <a:rPr lang="en-US" dirty="0"/>
              <a:t>And the cache had made another choice that didn't work well for our new use case. When something went wrong,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We now store TCR rate limits in our DB. TCR notifies us with events that let us know the rate limit may have changed. Just in case we miss one of these changes, there is a button we can click to request updated rate limits for a TCR campaign. And there is also a mix task we can run to refresh all rate limits. All of these requests are rate limited using a global rate limit on an Oban queue. Problem solved.</a:t>
            </a:r>
          </a:p>
          <a:p>
            <a:endParaRPr lang="en-US" dirty="0"/>
          </a:p>
          <a:p>
            <a:r>
              <a:rPr lang="en-US" dirty="0"/>
              <a:t>It was wild and unexpected though that we got burned by a rate limit getting our rate limits.</a:t>
            </a:r>
          </a:p>
        </p:txBody>
      </p:sp>
      <p:sp>
        <p:nvSpPr>
          <p:cNvPr id="4" name="Slide Number Placeholder 3"/>
          <p:cNvSpPr>
            <a:spLocks noGrp="1"/>
          </p:cNvSpPr>
          <p:nvPr>
            <p:ph type="sldNum" sz="quarter" idx="5"/>
          </p:nvPr>
        </p:nvSpPr>
        <p:spPr/>
        <p:txBody>
          <a:bodyPr/>
          <a:lstStyle/>
          <a:p>
            <a:fld id="{86476D5D-C546-FD40-8748-3052466A4141}" type="slidenum">
              <a:rPr lang="en-US" smtClean="0"/>
              <a:t>91</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realized that messages in retry queues were not going to the DLQ after failing too many times. The messages just disappeared even though we had marked them as failed.</a:t>
            </a:r>
          </a:p>
          <a:p>
            <a:endParaRPr lang="en-US" dirty="0"/>
          </a:p>
          <a:p>
            <a:r>
              <a:rPr lang="en-US" dirty="0"/>
              <a:t>Luckily, we got this pretty quickly and we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92</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them earlier, but retry queues have been a recurring problem for us. The solution of retry queues where every message has the same TTL worked great for exponential backoff, but we actually ended up tweaking this for a couple of reasons.</a:t>
            </a:r>
          </a:p>
          <a:p>
            <a:endParaRPr lang="en-US" dirty="0"/>
          </a:p>
          <a:p>
            <a:r>
              <a:rPr lang="en-US" dirty="0"/>
              <a:t>First, to avoid an explosion of retry queues in the worst case, we moved towards static retry queues. The problem with dynamic retry queues is that the number of queues in our system could explode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So, we moved to just one static set of retry queues for each strategy, exponential backoff and the T-Mobile daily retries.</a:t>
            </a:r>
          </a:p>
          <a:p>
            <a:endParaRPr lang="en-US" dirty="0"/>
          </a:p>
          <a:p>
            <a:r>
              <a:rPr lang="en-US" dirty="0"/>
              <a:t>For exponential backoff, we have a set of 10 static retry queues, one for each attempt in the backoff. All messages in the first retry queue have the same TTL. So do the second and so on. When the TTL expires, the message gets routed back to its origin queue according to it's routing key.</a:t>
            </a:r>
          </a:p>
          <a:p>
            <a:endParaRPr lang="en-US" dirty="0"/>
          </a:p>
          <a:p>
            <a:r>
              <a:rPr lang="en-US" dirty="0"/>
              <a:t>This gives us a static amount of resource usage and eliminates any issues with dynamic queue creation for retries. Be only as dynamic as you need to be.</a:t>
            </a:r>
          </a:p>
          <a:p>
            <a:endParaRPr lang="en-US" dirty="0"/>
          </a:p>
          <a:p>
            <a:r>
              <a:rPr lang="en-US" dirty="0"/>
              <a:t>T-Mobile retries are special because of the daily cap.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p:txBody>
      </p:sp>
      <p:sp>
        <p:nvSpPr>
          <p:cNvPr id="4" name="Slide Number Placeholder 3"/>
          <p:cNvSpPr>
            <a:spLocks noGrp="1"/>
          </p:cNvSpPr>
          <p:nvPr>
            <p:ph type="sldNum" sz="quarter" idx="5"/>
          </p:nvPr>
        </p:nvSpPr>
        <p:spPr/>
        <p:txBody>
          <a:bodyPr/>
          <a:lstStyle/>
          <a:p>
            <a:fld id="{86476D5D-C546-FD40-8748-3052466A4141}" type="slidenum">
              <a:rPr lang="en-US" smtClean="0"/>
              <a:t>93</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 We were wrong.</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a:p>
            <a:endParaRPr lang="en-US" dirty="0"/>
          </a:p>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get resource usage under control. This rolled customers back to our legacy system so they could continue to send messages while we surveyed the wreckage.</a:t>
            </a:r>
          </a:p>
          <a:p>
            <a:endParaRPr lang="en-US" dirty="0"/>
          </a:p>
          <a:p>
            <a:r>
              <a:rPr lang="en-US" dirty="0"/>
              <a:t>To our best knowledge, what happened is that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When Rabbit got pegged at 100% CPU usage we think that channels became unresponsive. In response, the Broadway Rabbit producer thought it had a bad channel and opened a new one. This led to a catastrophic rise in channels from 60K -&gt; 400K.</a:t>
            </a:r>
          </a:p>
          <a:p>
            <a:endParaRPr lang="en-US" dirty="0"/>
          </a:p>
          <a:p>
            <a:r>
              <a:rPr lang="en-US" dirty="0"/>
              <a:t>We ended up having to ask </a:t>
            </a:r>
            <a:r>
              <a:rPr lang="en-US" dirty="0" err="1"/>
              <a:t>CloudAMQP</a:t>
            </a:r>
            <a:r>
              <a:rPr lang="en-US" dirty="0"/>
              <a:t> support to restart our Rabbit cluster. It was completely unresponsive to any requests we could make.</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94</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memory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The end result was that our system melted down.</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Even without processing Rabbit messages, they still apparently do process some BEAM messages.</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a:p>
            <a:endParaRPr lang="en-US" dirty="0"/>
          </a:p>
          <a:p>
            <a:r>
              <a:rPr lang="en-US" dirty="0"/>
              <a:t>Don't be afraid to deviate from best practices when appropriate. We had too many queues, so we consolidated the dynamic parts of our system to one DLQ per stage. This saved a lot of memory and CPU on the Rabbit end</a:t>
            </a:r>
          </a:p>
        </p:txBody>
      </p:sp>
      <p:sp>
        <p:nvSpPr>
          <p:cNvPr id="4" name="Slide Number Placeholder 3"/>
          <p:cNvSpPr>
            <a:spLocks noGrp="1"/>
          </p:cNvSpPr>
          <p:nvPr>
            <p:ph type="sldNum" sz="quarter" idx="5"/>
          </p:nvPr>
        </p:nvSpPr>
        <p:spPr/>
        <p:txBody>
          <a:bodyPr/>
          <a:lstStyle/>
          <a:p>
            <a:fld id="{86476D5D-C546-FD40-8748-3052466A4141}" type="slidenum">
              <a:rPr lang="en-US" smtClean="0"/>
              <a:t>95</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96</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Elixir, we often brag to other communities about how little memory our processes use. How many of them we can deploy at once without issue.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but still cheap in comparison to other ecosystems.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 Many thanks to Matt for getting ahead of this one.</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 That lets us continue to use smaller VMs in our k8s cluster. There are probably other memory savings we could get on each campaign worker, but it was good to harvest the low hanging fruit early.</a:t>
            </a:r>
          </a:p>
        </p:txBody>
      </p:sp>
      <p:sp>
        <p:nvSpPr>
          <p:cNvPr id="4" name="Slide Number Placeholder 3"/>
          <p:cNvSpPr>
            <a:spLocks noGrp="1"/>
          </p:cNvSpPr>
          <p:nvPr>
            <p:ph type="sldNum" sz="quarter" idx="5"/>
          </p:nvPr>
        </p:nvSpPr>
        <p:spPr/>
        <p:txBody>
          <a:bodyPr/>
          <a:lstStyle/>
          <a:p>
            <a:fld id="{86476D5D-C546-FD40-8748-3052466A4141}" type="slidenum">
              <a:rPr lang="en-US" smtClean="0"/>
              <a:t>97</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before we turned on the final release group. Once again,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98</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99</a:t>
            </a:fld>
            <a:endParaRPr lang="en-US"/>
          </a:p>
        </p:txBody>
      </p:sp>
    </p:spTree>
    <p:extLst>
      <p:ext uri="{BB962C8B-B14F-4D97-AF65-F5344CB8AC3E}">
        <p14:creationId xmlns:p14="http://schemas.microsoft.com/office/powerpoint/2010/main" val="2946302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8/14/24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8/14/24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6363-7621-E9C7-8058-2EA5132DA407}"/>
              </a:ext>
            </a:extLst>
          </p:cNvPr>
          <p:cNvSpPr>
            <a:spLocks noGrp="1"/>
          </p:cNvSpPr>
          <p:nvPr>
            <p:ph type="title"/>
          </p:nvPr>
        </p:nvSpPr>
        <p:spPr/>
        <p:txBody>
          <a:bodyPr/>
          <a:lstStyle/>
          <a:p>
            <a:r>
              <a:rPr lang="en-US" dirty="0"/>
              <a:t>BEAM Process Limits</a:t>
            </a:r>
          </a:p>
        </p:txBody>
      </p:sp>
      <p:sp>
        <p:nvSpPr>
          <p:cNvPr id="3" name="Content Placeholder 2">
            <a:extLst>
              <a:ext uri="{FF2B5EF4-FFF2-40B4-BE49-F238E27FC236}">
                <a16:creationId xmlns:a16="http://schemas.microsoft.com/office/drawing/2014/main" id="{B1723D1C-AA3F-5775-21DC-F1CB598730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09069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2CAD39-6422-21A2-9889-9CE6A7EAE2B1}"/>
              </a:ext>
            </a:extLst>
          </p:cNvPr>
          <p:cNvSpPr>
            <a:spLocks noGrp="1"/>
          </p:cNvSpPr>
          <p:nvPr>
            <p:ph type="ctrTitle"/>
          </p:nvPr>
        </p:nvSpPr>
        <p:spPr/>
        <p:txBody>
          <a:bodyPr/>
          <a:lstStyle/>
          <a:p>
            <a:r>
              <a:rPr lang="en-US" dirty="0"/>
              <a:t>All Release Groups Live</a:t>
            </a:r>
          </a:p>
        </p:txBody>
      </p:sp>
      <p:sp>
        <p:nvSpPr>
          <p:cNvPr id="5" name="Subtitle 4">
            <a:extLst>
              <a:ext uri="{FF2B5EF4-FFF2-40B4-BE49-F238E27FC236}">
                <a16:creationId xmlns:a16="http://schemas.microsoft.com/office/drawing/2014/main" id="{A26EAF8D-C70C-667B-35B3-876F1AF9A7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17115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19F2-9843-864D-B516-3E91A338746B}"/>
              </a:ext>
            </a:extLst>
          </p:cNvPr>
          <p:cNvSpPr>
            <a:spLocks noGrp="1"/>
          </p:cNvSpPr>
          <p:nvPr>
            <p:ph type="title"/>
          </p:nvPr>
        </p:nvSpPr>
        <p:spPr/>
        <p:txBody>
          <a:bodyPr/>
          <a:lstStyle/>
          <a:p>
            <a:r>
              <a:rPr lang="en-US" dirty="0"/>
              <a:t>Custom Tooling For Fun &amp; Profit</a:t>
            </a:r>
          </a:p>
        </p:txBody>
      </p:sp>
      <p:sp>
        <p:nvSpPr>
          <p:cNvPr id="3" name="Content Placeholder 2">
            <a:extLst>
              <a:ext uri="{FF2B5EF4-FFF2-40B4-BE49-F238E27FC236}">
                <a16:creationId xmlns:a16="http://schemas.microsoft.com/office/drawing/2014/main" id="{75A82C9D-CACC-2832-EA31-423547804E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762972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E24E-E514-6515-F560-2D3FB3F92268}"/>
              </a:ext>
            </a:extLst>
          </p:cNvPr>
          <p:cNvSpPr>
            <a:spLocks noGrp="1"/>
          </p:cNvSpPr>
          <p:nvPr>
            <p:ph type="title"/>
          </p:nvPr>
        </p:nvSpPr>
        <p:spPr/>
        <p:txBody>
          <a:bodyPr/>
          <a:lstStyle/>
          <a:p>
            <a:r>
              <a:rPr lang="en-US" dirty="0"/>
              <a:t>Build Nice Monitoring Dashboards</a:t>
            </a:r>
          </a:p>
        </p:txBody>
      </p:sp>
      <p:sp>
        <p:nvSpPr>
          <p:cNvPr id="3" name="Content Placeholder 2">
            <a:extLst>
              <a:ext uri="{FF2B5EF4-FFF2-40B4-BE49-F238E27FC236}">
                <a16:creationId xmlns:a16="http://schemas.microsoft.com/office/drawing/2014/main" id="{24004FFB-2A61-38C9-F0DC-DE2B07A27C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11424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BC66-369D-AAE4-C0AF-2492ACF2B862}"/>
              </a:ext>
            </a:extLst>
          </p:cNvPr>
          <p:cNvSpPr>
            <a:spLocks noGrp="1"/>
          </p:cNvSpPr>
          <p:nvPr>
            <p:ph type="title"/>
          </p:nvPr>
        </p:nvSpPr>
        <p:spPr/>
        <p:txBody>
          <a:bodyPr/>
          <a:lstStyle/>
          <a:p>
            <a:r>
              <a:rPr lang="en-US" dirty="0"/>
              <a:t>Consumer Creation Order</a:t>
            </a:r>
          </a:p>
        </p:txBody>
      </p:sp>
      <p:sp>
        <p:nvSpPr>
          <p:cNvPr id="3" name="Content Placeholder 2">
            <a:extLst>
              <a:ext uri="{FF2B5EF4-FFF2-40B4-BE49-F238E27FC236}">
                <a16:creationId xmlns:a16="http://schemas.microsoft.com/office/drawing/2014/main" id="{984F70B8-114C-7449-5B8A-CA386BC30B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2345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5057-1483-429F-74AB-3A82E3683DCF}"/>
              </a:ext>
            </a:extLst>
          </p:cNvPr>
          <p:cNvSpPr>
            <a:spLocks noGrp="1"/>
          </p:cNvSpPr>
          <p:nvPr>
            <p:ph type="ctrTitle"/>
          </p:nvPr>
        </p:nvSpPr>
        <p:spPr/>
        <p:txBody>
          <a:bodyPr/>
          <a:lstStyle/>
          <a:p>
            <a:r>
              <a:rPr lang="en-US" dirty="0"/>
              <a:t>Epilogue</a:t>
            </a:r>
          </a:p>
        </p:txBody>
      </p:sp>
      <p:sp>
        <p:nvSpPr>
          <p:cNvPr id="3" name="Subtitle 2">
            <a:extLst>
              <a:ext uri="{FF2B5EF4-FFF2-40B4-BE49-F238E27FC236}">
                <a16:creationId xmlns:a16="http://schemas.microsoft.com/office/drawing/2014/main" id="{F2F1F385-E2AF-72AD-B231-7F52475FCD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4070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CB96-FBBF-366A-CB46-21F93B34029C}"/>
              </a:ext>
            </a:extLst>
          </p:cNvPr>
          <p:cNvSpPr>
            <a:spLocks noGrp="1"/>
          </p:cNvSpPr>
          <p:nvPr>
            <p:ph type="title"/>
          </p:nvPr>
        </p:nvSpPr>
        <p:spPr/>
        <p:txBody>
          <a:bodyPr/>
          <a:lstStyle/>
          <a:p>
            <a:r>
              <a:rPr lang="en-US" dirty="0"/>
              <a:t>Do Not Share Channels </a:t>
            </a:r>
            <a:r>
              <a:rPr lang="en-US"/>
              <a:t>Across Processes</a:t>
            </a:r>
          </a:p>
        </p:txBody>
      </p:sp>
      <p:sp>
        <p:nvSpPr>
          <p:cNvPr id="3" name="Content Placeholder 2">
            <a:extLst>
              <a:ext uri="{FF2B5EF4-FFF2-40B4-BE49-F238E27FC236}">
                <a16:creationId xmlns:a16="http://schemas.microsoft.com/office/drawing/2014/main" id="{A14DA06A-9569-5832-E046-C0B7CBB964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16824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526-59CE-BDBF-764B-79BBECBCF153}"/>
              </a:ext>
            </a:extLst>
          </p:cNvPr>
          <p:cNvSpPr>
            <a:spLocks noGrp="1"/>
          </p:cNvSpPr>
          <p:nvPr>
            <p:ph type="title"/>
          </p:nvPr>
        </p:nvSpPr>
        <p:spPr/>
        <p:txBody>
          <a:bodyPr/>
          <a:lstStyle/>
          <a:p>
            <a:r>
              <a:rPr lang="en-US" dirty="0"/>
              <a:t>Circuit Breakers</a:t>
            </a:r>
          </a:p>
        </p:txBody>
      </p:sp>
      <p:sp>
        <p:nvSpPr>
          <p:cNvPr id="3" name="Content Placeholder 2">
            <a:extLst>
              <a:ext uri="{FF2B5EF4-FFF2-40B4-BE49-F238E27FC236}">
                <a16:creationId xmlns:a16="http://schemas.microsoft.com/office/drawing/2014/main" id="{3A0411CC-D485-8059-3550-0A95123F96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7836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9DC3-128C-F980-F608-EBE8BB03E125}"/>
              </a:ext>
            </a:extLst>
          </p:cNvPr>
          <p:cNvSpPr>
            <a:spLocks noGrp="1"/>
          </p:cNvSpPr>
          <p:nvPr>
            <p:ph type="title"/>
          </p:nvPr>
        </p:nvSpPr>
        <p:spPr/>
        <p:txBody>
          <a:bodyPr/>
          <a:lstStyle/>
          <a:p>
            <a:r>
              <a:rPr lang="en-US" dirty="0"/>
              <a:t>The Can Be Only One (or a few)</a:t>
            </a:r>
          </a:p>
        </p:txBody>
      </p:sp>
      <p:sp>
        <p:nvSpPr>
          <p:cNvPr id="3" name="Content Placeholder 2">
            <a:extLst>
              <a:ext uri="{FF2B5EF4-FFF2-40B4-BE49-F238E27FC236}">
                <a16:creationId xmlns:a16="http://schemas.microsoft.com/office/drawing/2014/main" id="{640A8862-96CA-2B8E-A13C-2CF04A51C1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6246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FFD3-2B2C-49FB-E549-447605728416}"/>
              </a:ext>
            </a:extLst>
          </p:cNvPr>
          <p:cNvSpPr>
            <a:spLocks noGrp="1"/>
          </p:cNvSpPr>
          <p:nvPr>
            <p:ph type="title"/>
          </p:nvPr>
        </p:nvSpPr>
        <p:spPr/>
        <p:txBody>
          <a:bodyPr/>
          <a:lstStyle/>
          <a:p>
            <a:r>
              <a:rPr lang="en-US" dirty="0"/>
              <a:t>Audit Trails</a:t>
            </a:r>
          </a:p>
        </p:txBody>
      </p:sp>
      <p:sp>
        <p:nvSpPr>
          <p:cNvPr id="3" name="Content Placeholder 2">
            <a:extLst>
              <a:ext uri="{FF2B5EF4-FFF2-40B4-BE49-F238E27FC236}">
                <a16:creationId xmlns:a16="http://schemas.microsoft.com/office/drawing/2014/main" id="{4295F664-3E2C-F7CD-907E-B304A3DC09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26643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74FB-3BDB-55F9-3DF6-B1CF2FAA0FE3}"/>
              </a:ext>
            </a:extLst>
          </p:cNvPr>
          <p:cNvSpPr>
            <a:spLocks noGrp="1"/>
          </p:cNvSpPr>
          <p:nvPr>
            <p:ph type="title"/>
          </p:nvPr>
        </p:nvSpPr>
        <p:spPr/>
        <p:txBody>
          <a:bodyPr/>
          <a:lstStyle/>
          <a:p>
            <a:r>
              <a:rPr lang="en-US" dirty="0"/>
              <a:t>Do We Need Broadway?</a:t>
            </a:r>
          </a:p>
        </p:txBody>
      </p:sp>
      <p:sp>
        <p:nvSpPr>
          <p:cNvPr id="3" name="Content Placeholder 2">
            <a:extLst>
              <a:ext uri="{FF2B5EF4-FFF2-40B4-BE49-F238E27FC236}">
                <a16:creationId xmlns:a16="http://schemas.microsoft.com/office/drawing/2014/main" id="{EF466F8F-DC7A-BDEC-CE67-02C0126D5A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968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mc:Choice xmlns:p14="http://schemas.microsoft.com/office/powerpoint/2010/main" Requires="p14">
      <p:transition spd="slow" p14:dur="2000" advTm="15075"/>
    </mc:Choice>
    <mc:Fallback>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mc:Choice xmlns:p14="http://schemas.microsoft.com/office/powerpoint/2010/main" Requires="p14">
      <p:transition spd="slow" p14:dur="2000" advTm="97695"/>
    </mc:Choice>
    <mc:Fallback>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mc:Choice xmlns:p14="http://schemas.microsoft.com/office/powerpoint/2010/main" Requires="p14">
      <p:transition spd="slow" p14:dur="2000" advTm="19505"/>
    </mc:Choice>
    <mc:Fallback>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Improved unit testing</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a:p>
            <a:r>
              <a:rPr lang="en-US" dirty="0"/>
              <a:t>Elixir</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5"/>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2839-6C5F-B0E6-D44B-B021C89E53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F3F36F-CBF3-5056-E4AA-DD688541DB0E}"/>
              </a:ext>
            </a:extLst>
          </p:cNvPr>
          <p:cNvSpPr>
            <a:spLocks noGrp="1"/>
          </p:cNvSpPr>
          <p:nvPr>
            <p:ph idx="1"/>
          </p:nvPr>
        </p:nvSpPr>
        <p:spPr/>
        <p:txBody>
          <a:bodyPr/>
          <a:lstStyle/>
          <a:p>
            <a:endParaRPr lang="en-US"/>
          </a:p>
        </p:txBody>
      </p:sp>
      <p:pic>
        <p:nvPicPr>
          <p:cNvPr id="4" name="Picture 3" descr="A qr code on a white background&#10;&#10;Description automatically generated">
            <a:extLst>
              <a:ext uri="{FF2B5EF4-FFF2-40B4-BE49-F238E27FC236}">
                <a16:creationId xmlns:a16="http://schemas.microsoft.com/office/drawing/2014/main" id="{E197C098-881F-D3EB-7222-C16E9685D948}"/>
              </a:ext>
            </a:extLst>
          </p:cNvPr>
          <p:cNvPicPr>
            <a:picLocks noChangeAspect="1"/>
          </p:cNvPicPr>
          <p:nvPr/>
        </p:nvPicPr>
        <p:blipFill>
          <a:blip r:embed="rId3"/>
          <a:stretch>
            <a:fillRect/>
          </a:stretch>
        </p:blipFill>
        <p:spPr>
          <a:xfrm>
            <a:off x="3981450" y="1314450"/>
            <a:ext cx="4229100" cy="4229100"/>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78BC-E79D-7CC2-8302-0F74C4F4A320}"/>
              </a:ext>
            </a:extLst>
          </p:cNvPr>
          <p:cNvSpPr>
            <a:spLocks noGrp="1"/>
          </p:cNvSpPr>
          <p:nvPr>
            <p:ph type="title"/>
          </p:nvPr>
        </p:nvSpPr>
        <p:spPr/>
        <p:txBody>
          <a:bodyPr/>
          <a:lstStyle/>
          <a:p>
            <a:r>
              <a:rPr lang="en-US" dirty="0"/>
              <a:t>Act I: The Pooling</a:t>
            </a:r>
          </a:p>
        </p:txBody>
      </p:sp>
      <p:sp>
        <p:nvSpPr>
          <p:cNvPr id="3" name="Content Placeholder 2">
            <a:extLst>
              <a:ext uri="{FF2B5EF4-FFF2-40B4-BE49-F238E27FC236}">
                <a16:creationId xmlns:a16="http://schemas.microsoft.com/office/drawing/2014/main" id="{45765862-8C86-1458-6C3B-C22E5CFE5C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3827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5715-6907-20C9-8175-0C2D7B7019CB}"/>
              </a:ext>
            </a:extLst>
          </p:cNvPr>
          <p:cNvSpPr>
            <a:spLocks noGrp="1"/>
          </p:cNvSpPr>
          <p:nvPr>
            <p:ph type="title"/>
          </p:nvPr>
        </p:nvSpPr>
        <p:spPr/>
        <p:txBody>
          <a:bodyPr/>
          <a:lstStyle/>
          <a:p>
            <a:r>
              <a:rPr lang="en-US" dirty="0"/>
              <a:t>Hosting Matters</a:t>
            </a:r>
          </a:p>
        </p:txBody>
      </p:sp>
      <p:sp>
        <p:nvSpPr>
          <p:cNvPr id="3" name="Content Placeholder 2">
            <a:extLst>
              <a:ext uri="{FF2B5EF4-FFF2-40B4-BE49-F238E27FC236}">
                <a16:creationId xmlns:a16="http://schemas.microsoft.com/office/drawing/2014/main" id="{B65E63DA-1F0C-8DE4-EE9C-460D4283A13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65649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58537-A007-0556-CA13-0A762B87E45D}"/>
              </a:ext>
            </a:extLst>
          </p:cNvPr>
          <p:cNvSpPr>
            <a:spLocks noGrp="1"/>
          </p:cNvSpPr>
          <p:nvPr>
            <p:ph type="title"/>
          </p:nvPr>
        </p:nvSpPr>
        <p:spPr/>
        <p:txBody>
          <a:bodyPr/>
          <a:lstStyle/>
          <a:p>
            <a:r>
              <a:rPr lang="en-US" dirty="0"/>
              <a:t>Unrouted Message Handling</a:t>
            </a:r>
          </a:p>
        </p:txBody>
      </p:sp>
      <p:sp>
        <p:nvSpPr>
          <p:cNvPr id="3" name="Content Placeholder 2">
            <a:extLst>
              <a:ext uri="{FF2B5EF4-FFF2-40B4-BE49-F238E27FC236}">
                <a16:creationId xmlns:a16="http://schemas.microsoft.com/office/drawing/2014/main" id="{AC8E40D5-A105-F477-1EC1-68961EA5892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68742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mc:Choice xmlns:p14="http://schemas.microsoft.com/office/powerpoint/2010/main" Requires="p14">
      <p:transition spd="slow" p14:dur="2000" advTm="35891"/>
    </mc:Choice>
    <mc:Fallback>
      <p:transition spd="slow" advTm="3589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72D2-C49D-41E8-B723-A052D3917FB7}"/>
              </a:ext>
            </a:extLst>
          </p:cNvPr>
          <p:cNvSpPr>
            <a:spLocks noGrp="1"/>
          </p:cNvSpPr>
          <p:nvPr>
            <p:ph type="title"/>
          </p:nvPr>
        </p:nvSpPr>
        <p:spPr/>
        <p:txBody>
          <a:bodyPr/>
          <a:lstStyle/>
          <a:p>
            <a:r>
              <a:rPr lang="en-US" dirty="0"/>
              <a:t>Limit Telemetry</a:t>
            </a:r>
          </a:p>
        </p:txBody>
      </p:sp>
      <p:sp>
        <p:nvSpPr>
          <p:cNvPr id="3" name="Content Placeholder 2">
            <a:extLst>
              <a:ext uri="{FF2B5EF4-FFF2-40B4-BE49-F238E27FC236}">
                <a16:creationId xmlns:a16="http://schemas.microsoft.com/office/drawing/2014/main" id="{9EDF6660-0F13-2271-505C-D7CFB2B9DC77}"/>
              </a:ext>
            </a:extLst>
          </p:cNvPr>
          <p:cNvSpPr>
            <a:spLocks noGrp="1"/>
          </p:cNvSpPr>
          <p:nvPr>
            <p:ph idx="1"/>
          </p:nvPr>
        </p:nvSpPr>
        <p:spPr/>
        <p:txBody>
          <a:bodyPr/>
          <a:lstStyle/>
          <a:p>
            <a:r>
              <a:rPr lang="en-US" dirty="0"/>
              <a:t>Too much of a good thing</a:t>
            </a:r>
          </a:p>
        </p:txBody>
      </p:sp>
    </p:spTree>
    <p:extLst>
      <p:ext uri="{BB962C8B-B14F-4D97-AF65-F5344CB8AC3E}">
        <p14:creationId xmlns:p14="http://schemas.microsoft.com/office/powerpoint/2010/main" val="3124310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849-E3E6-FC8A-1F4F-C90359E2730D}"/>
              </a:ext>
            </a:extLst>
          </p:cNvPr>
          <p:cNvSpPr>
            <a:spLocks noGrp="1"/>
          </p:cNvSpPr>
          <p:nvPr>
            <p:ph type="title"/>
          </p:nvPr>
        </p:nvSpPr>
        <p:spPr/>
        <p:txBody>
          <a:bodyPr/>
          <a:lstStyle/>
          <a:p>
            <a:r>
              <a:rPr lang="en-US" dirty="0"/>
              <a:t>Rate Limit Getting Your Rate Limits</a:t>
            </a:r>
          </a:p>
        </p:txBody>
      </p:sp>
      <p:sp>
        <p:nvSpPr>
          <p:cNvPr id="3" name="Content Placeholder 2">
            <a:extLst>
              <a:ext uri="{FF2B5EF4-FFF2-40B4-BE49-F238E27FC236}">
                <a16:creationId xmlns:a16="http://schemas.microsoft.com/office/drawing/2014/main" id="{B050BAB1-67D8-A736-58DD-AEED98E04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17980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3EAD-9996-3028-E32E-2E2683E7D8A0}"/>
              </a:ext>
            </a:extLst>
          </p:cNvPr>
          <p:cNvSpPr>
            <a:spLocks noGrp="1"/>
          </p:cNvSpPr>
          <p:nvPr>
            <p:ph type="title"/>
          </p:nvPr>
        </p:nvSpPr>
        <p:spPr/>
        <p:txBody>
          <a:bodyPr/>
          <a:lstStyle/>
          <a:p>
            <a:r>
              <a:rPr lang="en-US" dirty="0"/>
              <a:t>DLQs and Immediately </a:t>
            </a:r>
            <a:r>
              <a:rPr lang="en-US" dirty="0" err="1"/>
              <a:t>ACKing</a:t>
            </a:r>
            <a:endParaRPr lang="en-US" dirty="0"/>
          </a:p>
        </p:txBody>
      </p:sp>
      <p:sp>
        <p:nvSpPr>
          <p:cNvPr id="3" name="Content Placeholder 2">
            <a:extLst>
              <a:ext uri="{FF2B5EF4-FFF2-40B4-BE49-F238E27FC236}">
                <a16:creationId xmlns:a16="http://schemas.microsoft.com/office/drawing/2014/main" id="{4739CEB3-2EB3-446C-BFA3-885EC294BA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59621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091-0B90-4330-AACD-98319D39704C}"/>
              </a:ext>
            </a:extLst>
          </p:cNvPr>
          <p:cNvSpPr>
            <a:spLocks noGrp="1"/>
          </p:cNvSpPr>
          <p:nvPr>
            <p:ph type="title"/>
          </p:nvPr>
        </p:nvSpPr>
        <p:spPr/>
        <p:txBody>
          <a:bodyPr/>
          <a:lstStyle/>
          <a:p>
            <a:r>
              <a:rPr lang="en-US" dirty="0"/>
              <a:t>Static Retry Queues</a:t>
            </a:r>
          </a:p>
        </p:txBody>
      </p:sp>
      <p:sp>
        <p:nvSpPr>
          <p:cNvPr id="3" name="Content Placeholder 2">
            <a:extLst>
              <a:ext uri="{FF2B5EF4-FFF2-40B4-BE49-F238E27FC236}">
                <a16:creationId xmlns:a16="http://schemas.microsoft.com/office/drawing/2014/main" id="{0D779103-2775-DFF6-4F2E-B3AAB2666D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46757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5C71-55EB-07FC-DD50-D711097FB3BE}"/>
              </a:ext>
            </a:extLst>
          </p:cNvPr>
          <p:cNvSpPr>
            <a:spLocks noGrp="1"/>
          </p:cNvSpPr>
          <p:nvPr>
            <p:ph type="ctrTitle"/>
          </p:nvPr>
        </p:nvSpPr>
        <p:spPr/>
        <p:txBody>
          <a:bodyPr/>
          <a:lstStyle/>
          <a:p>
            <a:r>
              <a:rPr lang="en-US" dirty="0"/>
              <a:t>Act II: The Channeling</a:t>
            </a:r>
          </a:p>
        </p:txBody>
      </p:sp>
      <p:sp>
        <p:nvSpPr>
          <p:cNvPr id="3" name="Subtitle 2">
            <a:extLst>
              <a:ext uri="{FF2B5EF4-FFF2-40B4-BE49-F238E27FC236}">
                <a16:creationId xmlns:a16="http://schemas.microsoft.com/office/drawing/2014/main" id="{E597181A-215A-6B84-C758-9AC6A5507DB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854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276-374E-ADE2-40E6-39F72D4B10D7}"/>
              </a:ext>
            </a:extLst>
          </p:cNvPr>
          <p:cNvSpPr>
            <a:spLocks noGrp="1"/>
          </p:cNvSpPr>
          <p:nvPr>
            <p:ph type="title"/>
          </p:nvPr>
        </p:nvSpPr>
        <p:spPr/>
        <p:txBody>
          <a:bodyPr/>
          <a:lstStyle/>
          <a:p>
            <a:r>
              <a:rPr lang="en-US" dirty="0"/>
              <a:t>DLQs and Memory Usage</a:t>
            </a:r>
          </a:p>
        </p:txBody>
      </p:sp>
      <p:sp>
        <p:nvSpPr>
          <p:cNvPr id="3" name="Content Placeholder 2">
            <a:extLst>
              <a:ext uri="{FF2B5EF4-FFF2-40B4-BE49-F238E27FC236}">
                <a16:creationId xmlns:a16="http://schemas.microsoft.com/office/drawing/2014/main" id="{AD579EC7-81F6-E15B-D964-5F27E6368F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12091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34B0-2E4B-6661-096C-B59CFE39F19F}"/>
              </a:ext>
            </a:extLst>
          </p:cNvPr>
          <p:cNvSpPr>
            <a:spLocks noGrp="1"/>
          </p:cNvSpPr>
          <p:nvPr>
            <p:ph type="title"/>
          </p:nvPr>
        </p:nvSpPr>
        <p:spPr/>
        <p:txBody>
          <a:bodyPr/>
          <a:lstStyle/>
          <a:p>
            <a:r>
              <a:rPr lang="en-US" dirty="0"/>
              <a:t>Rabbit Queue Names</a:t>
            </a:r>
          </a:p>
        </p:txBody>
      </p:sp>
      <p:sp>
        <p:nvSpPr>
          <p:cNvPr id="3" name="Content Placeholder 2">
            <a:extLst>
              <a:ext uri="{FF2B5EF4-FFF2-40B4-BE49-F238E27FC236}">
                <a16:creationId xmlns:a16="http://schemas.microsoft.com/office/drawing/2014/main" id="{9FE94AC3-7BD0-E14A-D155-4628DDE6A7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13688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01C1-4791-149C-631C-E304A9DE6D17}"/>
              </a:ext>
            </a:extLst>
          </p:cNvPr>
          <p:cNvSpPr>
            <a:spLocks noGrp="1"/>
          </p:cNvSpPr>
          <p:nvPr>
            <p:ph type="title"/>
          </p:nvPr>
        </p:nvSpPr>
        <p:spPr/>
        <p:txBody>
          <a:bodyPr/>
          <a:lstStyle/>
          <a:p>
            <a:r>
              <a:rPr lang="en-US" dirty="0"/>
              <a:t>Campaign Worker Memory Usage</a:t>
            </a:r>
          </a:p>
        </p:txBody>
      </p:sp>
      <p:sp>
        <p:nvSpPr>
          <p:cNvPr id="3" name="Content Placeholder 2">
            <a:extLst>
              <a:ext uri="{FF2B5EF4-FFF2-40B4-BE49-F238E27FC236}">
                <a16:creationId xmlns:a16="http://schemas.microsoft.com/office/drawing/2014/main" id="{26D2245D-1682-3137-4274-EBA2469EA1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24912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CDBC-6A89-99B6-9476-DFD3226BF0D5}"/>
              </a:ext>
            </a:extLst>
          </p:cNvPr>
          <p:cNvSpPr>
            <a:spLocks noGrp="1"/>
          </p:cNvSpPr>
          <p:nvPr>
            <p:ph type="ctrTitle"/>
          </p:nvPr>
        </p:nvSpPr>
        <p:spPr/>
        <p:txBody>
          <a:bodyPr/>
          <a:lstStyle/>
          <a:p>
            <a:r>
              <a:rPr lang="en-US" dirty="0"/>
              <a:t>Act III: The Processing</a:t>
            </a:r>
          </a:p>
        </p:txBody>
      </p:sp>
      <p:sp>
        <p:nvSpPr>
          <p:cNvPr id="3" name="Subtitle 2">
            <a:extLst>
              <a:ext uri="{FF2B5EF4-FFF2-40B4-BE49-F238E27FC236}">
                <a16:creationId xmlns:a16="http://schemas.microsoft.com/office/drawing/2014/main" id="{9311E1DF-7E05-4E33-1877-EEA6695408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42539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28122-3B9E-1D17-A168-6B83C3436026}"/>
              </a:ext>
            </a:extLst>
          </p:cNvPr>
          <p:cNvSpPr>
            <a:spLocks noGrp="1"/>
          </p:cNvSpPr>
          <p:nvPr>
            <p:ph type="title"/>
          </p:nvPr>
        </p:nvSpPr>
        <p:spPr/>
        <p:txBody>
          <a:bodyPr/>
          <a:lstStyle/>
          <a:p>
            <a:r>
              <a:rPr lang="en-US" dirty="0"/>
              <a:t>Insert can’t spawn process error here</a:t>
            </a:r>
          </a:p>
        </p:txBody>
      </p:sp>
      <p:sp>
        <p:nvSpPr>
          <p:cNvPr id="3" name="Content Placeholder 2">
            <a:extLst>
              <a:ext uri="{FF2B5EF4-FFF2-40B4-BE49-F238E27FC236}">
                <a16:creationId xmlns:a16="http://schemas.microsoft.com/office/drawing/2014/main" id="{0E0B1FFD-4677-6795-EE16-87E9050793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06470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17740</TotalTime>
  <Words>18789</Words>
  <Application>Microsoft Macintosh PowerPoint</Application>
  <PresentationFormat>Widescreen</PresentationFormat>
  <Paragraphs>864</Paragraphs>
  <Slides>111</Slides>
  <Notes>111</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lpstr>PowerPoint Presentation</vt:lpstr>
      <vt:lpstr>PowerPoint Presentation</vt:lpstr>
      <vt:lpstr>Act I: The Pooling</vt:lpstr>
      <vt:lpstr>PowerPoint Presentation</vt:lpstr>
      <vt:lpstr>PowerPoint Presentation</vt:lpstr>
      <vt:lpstr>Hosting Matters</vt:lpstr>
      <vt:lpstr>Unrouted Message Handling</vt:lpstr>
      <vt:lpstr>Limit Telemetry</vt:lpstr>
      <vt:lpstr>Rate Limit Getting Your Rate Limits</vt:lpstr>
      <vt:lpstr>DLQs and Immediately ACKing</vt:lpstr>
      <vt:lpstr>Static Retry Queues</vt:lpstr>
      <vt:lpstr>Act II: The Channeling</vt:lpstr>
      <vt:lpstr>DLQs and Memory Usage</vt:lpstr>
      <vt:lpstr>Rabbit Queue Names</vt:lpstr>
      <vt:lpstr>Campaign Worker Memory Usage</vt:lpstr>
      <vt:lpstr>Act III: The Processing</vt:lpstr>
      <vt:lpstr>Insert can’t spawn process error here</vt:lpstr>
      <vt:lpstr>BEAM Process Limits</vt:lpstr>
      <vt:lpstr>All Release Groups Live</vt:lpstr>
      <vt:lpstr>Custom Tooling For Fun &amp; Profit</vt:lpstr>
      <vt:lpstr>Build Nice Monitoring Dashboards</vt:lpstr>
      <vt:lpstr>Consumer Creation Order</vt:lpstr>
      <vt:lpstr>Epilogue</vt:lpstr>
      <vt:lpstr>Auto Archiving Campaigns</vt:lpstr>
      <vt:lpstr>Do Not Share Channels Across Processes</vt:lpstr>
      <vt:lpstr>Circuit Breakers</vt:lpstr>
      <vt:lpstr>The Can Be Only One (or a few)</vt:lpstr>
      <vt:lpstr>Audit Trails</vt:lpstr>
      <vt:lpstr>Do We Need Broadway?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16</cp:revision>
  <cp:lastPrinted>2024-04-22T20:46:14Z</cp:lastPrinted>
  <dcterms:created xsi:type="dcterms:W3CDTF">2024-04-20T18:14:37Z</dcterms:created>
  <dcterms:modified xsi:type="dcterms:W3CDTF">2024-08-15T01:51:09Z</dcterms:modified>
</cp:coreProperties>
</file>